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503030501040103" pitchFamily="34" charset="0"/>
      <p:regular r:id="rId24"/>
    </p:embeddedFont>
    <p:embeddedFont>
      <p:font typeface="Libre Baskerville" panose="02000000000000000000" pitchFamily="2" charset="0"/>
      <p:regular r:id="rId25"/>
      <p:bold r:id="rId26"/>
      <p:italic r:id="rId27"/>
    </p:embeddedFont>
    <p:embeddedFont>
      <p:font typeface="Libre Baskerville Bold" panose="02000000000000000000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>
      <p:cViewPr>
        <p:scale>
          <a:sx n="71" d="100"/>
          <a:sy n="71" d="100"/>
        </p:scale>
        <p:origin x="76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1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249" y="3912670"/>
            <a:ext cx="15039368" cy="242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47"/>
              </a:lnSpc>
              <a:spcBef>
                <a:spcPct val="0"/>
              </a:spcBef>
            </a:pPr>
            <a:r>
              <a:rPr lang="en-US" sz="14176" spc="85">
                <a:solidFill>
                  <a:srgbClr val="11100E"/>
                </a:solidFill>
                <a:latin typeface="Libre Baskerville"/>
              </a:rPr>
              <a:t>CreatiForce</a:t>
            </a:r>
          </a:p>
        </p:txBody>
      </p:sp>
      <p:sp>
        <p:nvSpPr>
          <p:cNvPr id="3" name="Freeform 3"/>
          <p:cNvSpPr/>
          <p:nvPr/>
        </p:nvSpPr>
        <p:spPr>
          <a:xfrm>
            <a:off x="10780696" y="6539953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76909">
            <a:off x="-4770220" y="-4094631"/>
            <a:ext cx="9540441" cy="6435461"/>
          </a:xfrm>
          <a:custGeom>
            <a:avLst/>
            <a:gdLst/>
            <a:ahLst/>
            <a:cxnLst/>
            <a:rect l="l" t="t" r="r" b="b"/>
            <a:pathLst>
              <a:path w="9540441" h="6435461">
                <a:moveTo>
                  <a:pt x="0" y="0"/>
                </a:moveTo>
                <a:lnTo>
                  <a:pt x="9540440" y="0"/>
                </a:lnTo>
                <a:lnTo>
                  <a:pt x="9540440" y="6435461"/>
                </a:lnTo>
                <a:lnTo>
                  <a:pt x="0" y="643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18907" y="3283592"/>
            <a:ext cx="11295864" cy="82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0"/>
              </a:lnSpc>
              <a:spcBef>
                <a:spcPct val="0"/>
              </a:spcBef>
            </a:pPr>
            <a:r>
              <a:rPr lang="en-US" sz="4978" spc="487">
                <a:solidFill>
                  <a:srgbClr val="11100E"/>
                </a:solidFill>
                <a:latin typeface="Libre Baskerville"/>
              </a:rPr>
              <a:t>Presentation Part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303" y="3679686"/>
            <a:ext cx="3353350" cy="1672110"/>
            <a:chOff x="0" y="0"/>
            <a:chExt cx="1046652" cy="521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652" cy="521901"/>
            </a:xfrm>
            <a:custGeom>
              <a:avLst/>
              <a:gdLst/>
              <a:ahLst/>
              <a:cxnLst/>
              <a:rect l="l" t="t" r="r" b="b"/>
              <a:pathLst>
                <a:path w="1046652" h="521901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6652" cy="56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655083"/>
            <a:ext cx="18288000" cy="1631917"/>
            <a:chOff x="0" y="0"/>
            <a:chExt cx="4816593" cy="429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29805"/>
            </a:xfrm>
            <a:custGeom>
              <a:avLst/>
              <a:gdLst/>
              <a:ahLst/>
              <a:cxnLst/>
              <a:rect l="l" t="t" r="r" b="b"/>
              <a:pathLst>
                <a:path w="4816592" h="429805">
                  <a:moveTo>
                    <a:pt x="0" y="0"/>
                  </a:moveTo>
                  <a:lnTo>
                    <a:pt x="4816592" y="0"/>
                  </a:lnTo>
                  <a:lnTo>
                    <a:pt x="4816592" y="42980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16593" cy="486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50060" y="-296998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6" y="0"/>
                </a:lnTo>
                <a:lnTo>
                  <a:pt x="2534336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797910" y="3679686"/>
            <a:ext cx="3353350" cy="1672110"/>
            <a:chOff x="0" y="0"/>
            <a:chExt cx="1046652" cy="5219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6652" cy="521901"/>
            </a:xfrm>
            <a:custGeom>
              <a:avLst/>
              <a:gdLst/>
              <a:ahLst/>
              <a:cxnLst/>
              <a:rect l="l" t="t" r="r" b="b"/>
              <a:pathLst>
                <a:path w="1046652" h="521901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6652" cy="56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303" y="2149928"/>
            <a:ext cx="3353350" cy="1333427"/>
            <a:chOff x="0" y="0"/>
            <a:chExt cx="762624" cy="303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2624" cy="303250"/>
            </a:xfrm>
            <a:custGeom>
              <a:avLst/>
              <a:gdLst/>
              <a:ahLst/>
              <a:cxnLst/>
              <a:rect l="l" t="t" r="r" b="b"/>
              <a:pathLst>
                <a:path w="762624" h="303250">
                  <a:moveTo>
                    <a:pt x="32322" y="0"/>
                  </a:moveTo>
                  <a:lnTo>
                    <a:pt x="730302" y="0"/>
                  </a:lnTo>
                  <a:cubicBezTo>
                    <a:pt x="748153" y="0"/>
                    <a:pt x="762624" y="14471"/>
                    <a:pt x="762624" y="32322"/>
                  </a:cubicBezTo>
                  <a:lnTo>
                    <a:pt x="762624" y="270928"/>
                  </a:lnTo>
                  <a:cubicBezTo>
                    <a:pt x="762624" y="279501"/>
                    <a:pt x="759219" y="287722"/>
                    <a:pt x="753158" y="293783"/>
                  </a:cubicBezTo>
                  <a:cubicBezTo>
                    <a:pt x="747096" y="299845"/>
                    <a:pt x="738875" y="303250"/>
                    <a:pt x="730302" y="303250"/>
                  </a:cubicBezTo>
                  <a:lnTo>
                    <a:pt x="32322" y="303250"/>
                  </a:lnTo>
                  <a:cubicBezTo>
                    <a:pt x="23750" y="303250"/>
                    <a:pt x="15528" y="299845"/>
                    <a:pt x="9467" y="293783"/>
                  </a:cubicBezTo>
                  <a:cubicBezTo>
                    <a:pt x="3405" y="287722"/>
                    <a:pt x="0" y="279501"/>
                    <a:pt x="0" y="270928"/>
                  </a:cubicBezTo>
                  <a:lnTo>
                    <a:pt x="0" y="32322"/>
                  </a:lnTo>
                  <a:cubicBezTo>
                    <a:pt x="0" y="23750"/>
                    <a:pt x="3405" y="15528"/>
                    <a:pt x="9467" y="9467"/>
                  </a:cubicBezTo>
                  <a:cubicBezTo>
                    <a:pt x="15528" y="3405"/>
                    <a:pt x="23750" y="0"/>
                    <a:pt x="32322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2624" cy="3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USERS</a:t>
              </a:r>
            </a:p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(be very specific)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97910" y="2182506"/>
            <a:ext cx="3353350" cy="1333427"/>
            <a:chOff x="0" y="0"/>
            <a:chExt cx="762624" cy="303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624" cy="303250"/>
            </a:xfrm>
            <a:custGeom>
              <a:avLst/>
              <a:gdLst/>
              <a:ahLst/>
              <a:cxnLst/>
              <a:rect l="l" t="t" r="r" b="b"/>
              <a:pathLst>
                <a:path w="762624" h="303250">
                  <a:moveTo>
                    <a:pt x="32322" y="0"/>
                  </a:moveTo>
                  <a:lnTo>
                    <a:pt x="730302" y="0"/>
                  </a:lnTo>
                  <a:cubicBezTo>
                    <a:pt x="748153" y="0"/>
                    <a:pt x="762624" y="14471"/>
                    <a:pt x="762624" y="32322"/>
                  </a:cubicBezTo>
                  <a:lnTo>
                    <a:pt x="762624" y="270928"/>
                  </a:lnTo>
                  <a:cubicBezTo>
                    <a:pt x="762624" y="279501"/>
                    <a:pt x="759219" y="287722"/>
                    <a:pt x="753158" y="293783"/>
                  </a:cubicBezTo>
                  <a:cubicBezTo>
                    <a:pt x="747096" y="299845"/>
                    <a:pt x="738875" y="303250"/>
                    <a:pt x="730302" y="303250"/>
                  </a:cubicBezTo>
                  <a:lnTo>
                    <a:pt x="32322" y="303250"/>
                  </a:lnTo>
                  <a:cubicBezTo>
                    <a:pt x="23750" y="303250"/>
                    <a:pt x="15528" y="299845"/>
                    <a:pt x="9467" y="293783"/>
                  </a:cubicBezTo>
                  <a:cubicBezTo>
                    <a:pt x="3405" y="287722"/>
                    <a:pt x="0" y="279501"/>
                    <a:pt x="0" y="270928"/>
                  </a:cubicBezTo>
                  <a:lnTo>
                    <a:pt x="0" y="32322"/>
                  </a:lnTo>
                  <a:cubicBezTo>
                    <a:pt x="0" y="23750"/>
                    <a:pt x="3405" y="15528"/>
                    <a:pt x="9467" y="9467"/>
                  </a:cubicBezTo>
                  <a:cubicBezTo>
                    <a:pt x="15528" y="3405"/>
                    <a:pt x="23750" y="0"/>
                    <a:pt x="32322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62624" cy="3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NEEDS </a:t>
              </a:r>
            </a:p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(verb)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37059" y="3679686"/>
            <a:ext cx="3353350" cy="1672110"/>
            <a:chOff x="0" y="0"/>
            <a:chExt cx="1046652" cy="5219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6652" cy="521901"/>
            </a:xfrm>
            <a:custGeom>
              <a:avLst/>
              <a:gdLst/>
              <a:ahLst/>
              <a:cxnLst/>
              <a:rect l="l" t="t" r="r" b="b"/>
              <a:pathLst>
                <a:path w="1046652" h="521901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6652" cy="56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37059" y="2182506"/>
            <a:ext cx="3353350" cy="1333427"/>
            <a:chOff x="0" y="0"/>
            <a:chExt cx="762624" cy="303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2624" cy="303250"/>
            </a:xfrm>
            <a:custGeom>
              <a:avLst/>
              <a:gdLst/>
              <a:ahLst/>
              <a:cxnLst/>
              <a:rect l="l" t="t" r="r" b="b"/>
              <a:pathLst>
                <a:path w="762624" h="303250">
                  <a:moveTo>
                    <a:pt x="32322" y="0"/>
                  </a:moveTo>
                  <a:lnTo>
                    <a:pt x="730302" y="0"/>
                  </a:lnTo>
                  <a:cubicBezTo>
                    <a:pt x="748153" y="0"/>
                    <a:pt x="762624" y="14471"/>
                    <a:pt x="762624" y="32322"/>
                  </a:cubicBezTo>
                  <a:lnTo>
                    <a:pt x="762624" y="270928"/>
                  </a:lnTo>
                  <a:cubicBezTo>
                    <a:pt x="762624" y="279501"/>
                    <a:pt x="759219" y="287722"/>
                    <a:pt x="753158" y="293783"/>
                  </a:cubicBezTo>
                  <a:cubicBezTo>
                    <a:pt x="747096" y="299845"/>
                    <a:pt x="738875" y="303250"/>
                    <a:pt x="730302" y="303250"/>
                  </a:cubicBezTo>
                  <a:lnTo>
                    <a:pt x="32322" y="303250"/>
                  </a:lnTo>
                  <a:cubicBezTo>
                    <a:pt x="23750" y="303250"/>
                    <a:pt x="15528" y="299845"/>
                    <a:pt x="9467" y="293783"/>
                  </a:cubicBezTo>
                  <a:cubicBezTo>
                    <a:pt x="3405" y="287722"/>
                    <a:pt x="0" y="279501"/>
                    <a:pt x="0" y="270928"/>
                  </a:cubicBezTo>
                  <a:lnTo>
                    <a:pt x="0" y="32322"/>
                  </a:lnTo>
                  <a:cubicBezTo>
                    <a:pt x="0" y="23750"/>
                    <a:pt x="3405" y="15528"/>
                    <a:pt x="9467" y="9467"/>
                  </a:cubicBezTo>
                  <a:cubicBezTo>
                    <a:pt x="15528" y="3405"/>
                    <a:pt x="23750" y="0"/>
                    <a:pt x="32322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62624" cy="3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SURPRISING </a:t>
              </a:r>
            </a:p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(insights)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508558">
            <a:off x="11705979" y="722063"/>
            <a:ext cx="843605" cy="1340991"/>
          </a:xfrm>
          <a:custGeom>
            <a:avLst/>
            <a:gdLst/>
            <a:ahLst/>
            <a:cxnLst/>
            <a:rect l="l" t="t" r="r" b="b"/>
            <a:pathLst>
              <a:path w="843605" h="1340991">
                <a:moveTo>
                  <a:pt x="0" y="0"/>
                </a:moveTo>
                <a:lnTo>
                  <a:pt x="843606" y="0"/>
                </a:lnTo>
                <a:lnTo>
                  <a:pt x="843606" y="1340991"/>
                </a:lnTo>
                <a:lnTo>
                  <a:pt x="0" y="1340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3787682">
            <a:off x="6878970" y="6750965"/>
            <a:ext cx="1138238" cy="1296130"/>
          </a:xfrm>
          <a:custGeom>
            <a:avLst/>
            <a:gdLst/>
            <a:ahLst/>
            <a:cxnLst/>
            <a:rect l="l" t="t" r="r" b="b"/>
            <a:pathLst>
              <a:path w="1138238" h="1296130">
                <a:moveTo>
                  <a:pt x="0" y="0"/>
                </a:moveTo>
                <a:lnTo>
                  <a:pt x="1138238" y="0"/>
                </a:lnTo>
                <a:lnTo>
                  <a:pt x="1138238" y="1296130"/>
                </a:lnTo>
                <a:lnTo>
                  <a:pt x="0" y="1296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-411150" y="952500"/>
            <a:ext cx="10418119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11100E"/>
                </a:solidFill>
                <a:latin typeface="Libre Baskerville Bold"/>
              </a:rPr>
              <a:t>Point of view template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8133" y="3968659"/>
            <a:ext cx="3217689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8">
                <a:solidFill>
                  <a:srgbClr val="11100E"/>
                </a:solidFill>
                <a:latin typeface="Libre Baskerville Bold"/>
              </a:rPr>
              <a:t>End users who like to have their supplements in their homes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 spc="18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46964" y="3784173"/>
            <a:ext cx="3228096" cy="163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568" spc="15">
                <a:solidFill>
                  <a:srgbClr val="11100E"/>
                </a:solidFill>
                <a:latin typeface="Libre Baskerville Bold"/>
              </a:rPr>
              <a:t>A simple and easy preparation method also needs a variety of supplements and</a:t>
            </a:r>
          </a:p>
          <a:p>
            <a:pPr algn="ctr">
              <a:lnSpc>
                <a:spcPts val="2195"/>
              </a:lnSpc>
            </a:pPr>
            <a:r>
              <a:rPr lang="en-US" sz="1568" spc="15">
                <a:solidFill>
                  <a:srgbClr val="11100E"/>
                </a:solidFill>
                <a:latin typeface="Libre Baskerville Bold"/>
              </a:rPr>
              <a:t>flavors at an affordable cost</a:t>
            </a:r>
          </a:p>
          <a:p>
            <a:pPr algn="ctr">
              <a:lnSpc>
                <a:spcPts val="2195"/>
              </a:lnSpc>
              <a:spcBef>
                <a:spcPct val="0"/>
              </a:spcBef>
            </a:pPr>
            <a:endParaRPr lang="en-US" sz="1568" spc="15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99686" y="3774648"/>
            <a:ext cx="3228096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17">
                <a:solidFill>
                  <a:srgbClr val="11100E"/>
                </a:solidFill>
                <a:latin typeface="Libre Baskerville Bold"/>
              </a:rPr>
              <a:t>End users prefer purchasing multiple supplements in small, affordable quantities with diverse flavors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endParaRPr lang="en-US" sz="1700" spc="17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30" name="TextBox 30"/>
          <p:cNvSpPr txBox="1"/>
          <p:nvPr/>
        </p:nvSpPr>
        <p:spPr>
          <a:xfrm rot="-5400000">
            <a:off x="3445386" y="3583832"/>
            <a:ext cx="19731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A9BE6"/>
                </a:solidFill>
                <a:latin typeface="Libre Baskerville"/>
              </a:rPr>
              <a:t>Needs to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7479320" y="3583832"/>
            <a:ext cx="19731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A9BE6"/>
                </a:solidFill>
                <a:latin typeface="Libre Baskerville"/>
              </a:rPr>
              <a:t>because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09484" y="1202465"/>
            <a:ext cx="5495078" cy="271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1100E"/>
                </a:solidFill>
                <a:latin typeface="Libre Baskerville Bold"/>
              </a:rPr>
              <a:t>End users need a method to affordably purchase supplements in small, varied quantities to experiment with different types without committing large volumes 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440098" y="462055"/>
            <a:ext cx="747283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1100E"/>
                </a:solidFill>
                <a:latin typeface="Libre Baskerville Bold"/>
              </a:rPr>
              <a:t>POV STATEMENT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2370" y="6554821"/>
            <a:ext cx="7192793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1100E"/>
                </a:solidFill>
                <a:latin typeface="Libre Baskerville Bold"/>
              </a:rPr>
              <a:t>HOW MIGHT WE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9588" y="6948838"/>
            <a:ext cx="6848130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1100E"/>
                </a:solidFill>
                <a:latin typeface="Libre Baskerville Bold"/>
              </a:rPr>
              <a:t>HMW offer supplements in smaller amounts that allows the user customize their supplemnts types and flavers?</a:t>
            </a:r>
          </a:p>
        </p:txBody>
      </p:sp>
      <p:sp>
        <p:nvSpPr>
          <p:cNvPr id="36" name="Freeform 36"/>
          <p:cNvSpPr/>
          <p:nvPr/>
        </p:nvSpPr>
        <p:spPr>
          <a:xfrm rot="1568200">
            <a:off x="11492175" y="6229041"/>
            <a:ext cx="843605" cy="1340991"/>
          </a:xfrm>
          <a:custGeom>
            <a:avLst/>
            <a:gdLst/>
            <a:ahLst/>
            <a:cxnLst/>
            <a:rect l="l" t="t" r="r" b="b"/>
            <a:pathLst>
              <a:path w="843605" h="1340991">
                <a:moveTo>
                  <a:pt x="0" y="0"/>
                </a:moveTo>
                <a:lnTo>
                  <a:pt x="843605" y="0"/>
                </a:lnTo>
                <a:lnTo>
                  <a:pt x="843605" y="1340992"/>
                </a:lnTo>
                <a:lnTo>
                  <a:pt x="0" y="1340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2195680" y="6709443"/>
            <a:ext cx="5495078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1100E"/>
                </a:solidFill>
                <a:latin typeface="Libre Baskerville Bold"/>
              </a:rPr>
              <a:t>Both, personas are looking for more affordable and flexible supplement product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37143" y="5741243"/>
            <a:ext cx="7050857" cy="115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11100E"/>
                </a:solidFill>
                <a:latin typeface="Libre Baskerville Bold"/>
              </a:rPr>
              <a:t>FINAL CHALLENGE STATEMENT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5414" y="-3741011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92330" y="8171092"/>
            <a:ext cx="3242811" cy="1616024"/>
            <a:chOff x="0" y="0"/>
            <a:chExt cx="1012151" cy="504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2151" cy="504395"/>
            </a:xfrm>
            <a:custGeom>
              <a:avLst/>
              <a:gdLst/>
              <a:ahLst/>
              <a:cxnLst/>
              <a:rect l="l" t="t" r="r" b="b"/>
              <a:pathLst>
                <a:path w="1012151" h="504395">
                  <a:moveTo>
                    <a:pt x="38199" y="0"/>
                  </a:moveTo>
                  <a:lnTo>
                    <a:pt x="973952" y="0"/>
                  </a:lnTo>
                  <a:cubicBezTo>
                    <a:pt x="995048" y="0"/>
                    <a:pt x="1012151" y="17102"/>
                    <a:pt x="1012151" y="38199"/>
                  </a:cubicBezTo>
                  <a:lnTo>
                    <a:pt x="1012151" y="466197"/>
                  </a:lnTo>
                  <a:cubicBezTo>
                    <a:pt x="1012151" y="476328"/>
                    <a:pt x="1008126" y="486044"/>
                    <a:pt x="1000962" y="493207"/>
                  </a:cubicBezTo>
                  <a:cubicBezTo>
                    <a:pt x="993799" y="500371"/>
                    <a:pt x="984083" y="504395"/>
                    <a:pt x="973952" y="504395"/>
                  </a:cubicBezTo>
                  <a:lnTo>
                    <a:pt x="38199" y="504395"/>
                  </a:lnTo>
                  <a:cubicBezTo>
                    <a:pt x="28068" y="504395"/>
                    <a:pt x="18352" y="500371"/>
                    <a:pt x="11188" y="493207"/>
                  </a:cubicBezTo>
                  <a:cubicBezTo>
                    <a:pt x="4024" y="486044"/>
                    <a:pt x="0" y="476328"/>
                    <a:pt x="0" y="466197"/>
                  </a:cubicBezTo>
                  <a:lnTo>
                    <a:pt x="0" y="38199"/>
                  </a:lnTo>
                  <a:cubicBezTo>
                    <a:pt x="0" y="28068"/>
                    <a:pt x="4024" y="18352"/>
                    <a:pt x="11188" y="11188"/>
                  </a:cubicBezTo>
                  <a:cubicBezTo>
                    <a:pt x="18352" y="4024"/>
                    <a:pt x="28068" y="0"/>
                    <a:pt x="38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12151" cy="532970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 Bold"/>
                </a:rPr>
                <a:t>Decrease the loss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92330" y="4346695"/>
            <a:ext cx="3242811" cy="1593611"/>
            <a:chOff x="0" y="0"/>
            <a:chExt cx="1012151" cy="497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2151" cy="497400"/>
            </a:xfrm>
            <a:custGeom>
              <a:avLst/>
              <a:gdLst/>
              <a:ahLst/>
              <a:cxnLst/>
              <a:rect l="l" t="t" r="r" b="b"/>
              <a:pathLst>
                <a:path w="1012151" h="497400">
                  <a:moveTo>
                    <a:pt x="38199" y="0"/>
                  </a:moveTo>
                  <a:lnTo>
                    <a:pt x="973952" y="0"/>
                  </a:lnTo>
                  <a:cubicBezTo>
                    <a:pt x="995048" y="0"/>
                    <a:pt x="1012151" y="17102"/>
                    <a:pt x="1012151" y="38199"/>
                  </a:cubicBezTo>
                  <a:lnTo>
                    <a:pt x="1012151" y="459201"/>
                  </a:lnTo>
                  <a:cubicBezTo>
                    <a:pt x="1012151" y="469332"/>
                    <a:pt x="1008126" y="479048"/>
                    <a:pt x="1000962" y="486212"/>
                  </a:cubicBezTo>
                  <a:cubicBezTo>
                    <a:pt x="993799" y="493375"/>
                    <a:pt x="984083" y="497400"/>
                    <a:pt x="973952" y="497400"/>
                  </a:cubicBezTo>
                  <a:lnTo>
                    <a:pt x="38199" y="497400"/>
                  </a:lnTo>
                  <a:cubicBezTo>
                    <a:pt x="28068" y="497400"/>
                    <a:pt x="18352" y="493375"/>
                    <a:pt x="11188" y="486212"/>
                  </a:cubicBezTo>
                  <a:cubicBezTo>
                    <a:pt x="4024" y="479048"/>
                    <a:pt x="0" y="469332"/>
                    <a:pt x="0" y="459201"/>
                  </a:cubicBezTo>
                  <a:lnTo>
                    <a:pt x="0" y="38199"/>
                  </a:lnTo>
                  <a:cubicBezTo>
                    <a:pt x="0" y="28068"/>
                    <a:pt x="4024" y="18352"/>
                    <a:pt x="11188" y="11188"/>
                  </a:cubicBezTo>
                  <a:cubicBezTo>
                    <a:pt x="18352" y="4024"/>
                    <a:pt x="28068" y="0"/>
                    <a:pt x="38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12151" cy="5259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 Bold"/>
                </a:rPr>
                <a:t>Simplicity of preparation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29787" y="4347989"/>
            <a:ext cx="2927178" cy="1593611"/>
            <a:chOff x="0" y="0"/>
            <a:chExt cx="913635" cy="497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635" cy="497400"/>
            </a:xfrm>
            <a:custGeom>
              <a:avLst/>
              <a:gdLst/>
              <a:ahLst/>
              <a:cxnLst/>
              <a:rect l="l" t="t" r="r" b="b"/>
              <a:pathLst>
                <a:path w="913635" h="497400">
                  <a:moveTo>
                    <a:pt x="42317" y="0"/>
                  </a:moveTo>
                  <a:lnTo>
                    <a:pt x="871317" y="0"/>
                  </a:lnTo>
                  <a:cubicBezTo>
                    <a:pt x="894689" y="0"/>
                    <a:pt x="913635" y="18946"/>
                    <a:pt x="913635" y="42317"/>
                  </a:cubicBezTo>
                  <a:lnTo>
                    <a:pt x="913635" y="455082"/>
                  </a:lnTo>
                  <a:cubicBezTo>
                    <a:pt x="913635" y="478454"/>
                    <a:pt x="894689" y="497400"/>
                    <a:pt x="871317" y="497400"/>
                  </a:cubicBezTo>
                  <a:lnTo>
                    <a:pt x="42317" y="497400"/>
                  </a:lnTo>
                  <a:cubicBezTo>
                    <a:pt x="31094" y="497400"/>
                    <a:pt x="20331" y="492941"/>
                    <a:pt x="12394" y="485005"/>
                  </a:cubicBezTo>
                  <a:cubicBezTo>
                    <a:pt x="4458" y="477069"/>
                    <a:pt x="0" y="466306"/>
                    <a:pt x="0" y="455082"/>
                  </a:cubicBezTo>
                  <a:lnTo>
                    <a:pt x="0" y="42317"/>
                  </a:lnTo>
                  <a:cubicBezTo>
                    <a:pt x="0" y="18946"/>
                    <a:pt x="18946" y="0"/>
                    <a:pt x="423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13635" cy="5259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 Bold"/>
                </a:rPr>
                <a:t>⁠Reduction of plastic waste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985208" y="6314369"/>
            <a:ext cx="3016336" cy="1609824"/>
            <a:chOff x="0" y="0"/>
            <a:chExt cx="941463" cy="502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1463" cy="502460"/>
            </a:xfrm>
            <a:custGeom>
              <a:avLst/>
              <a:gdLst/>
              <a:ahLst/>
              <a:cxnLst/>
              <a:rect l="l" t="t" r="r" b="b"/>
              <a:pathLst>
                <a:path w="941463" h="502460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461394"/>
                  </a:lnTo>
                  <a:cubicBezTo>
                    <a:pt x="941463" y="472285"/>
                    <a:pt x="937136" y="482731"/>
                    <a:pt x="929435" y="490432"/>
                  </a:cubicBezTo>
                  <a:cubicBezTo>
                    <a:pt x="921733" y="498134"/>
                    <a:pt x="911288" y="502460"/>
                    <a:pt x="900396" y="502460"/>
                  </a:cubicBezTo>
                  <a:lnTo>
                    <a:pt x="41067" y="502460"/>
                  </a:lnTo>
                  <a:cubicBezTo>
                    <a:pt x="30175" y="502460"/>
                    <a:pt x="19730" y="498134"/>
                    <a:pt x="12028" y="490432"/>
                  </a:cubicBezTo>
                  <a:cubicBezTo>
                    <a:pt x="4327" y="482731"/>
                    <a:pt x="0" y="472285"/>
                    <a:pt x="0" y="461394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41463" cy="53103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 Bold"/>
                </a:rPr>
                <a:t>Eco-friendly packaging for the capsule and the package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92330" y="6273569"/>
            <a:ext cx="3242811" cy="1691424"/>
            <a:chOff x="0" y="0"/>
            <a:chExt cx="1012151" cy="5279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2151" cy="527929"/>
            </a:xfrm>
            <a:custGeom>
              <a:avLst/>
              <a:gdLst/>
              <a:ahLst/>
              <a:cxnLst/>
              <a:rect l="l" t="t" r="r" b="b"/>
              <a:pathLst>
                <a:path w="1012151" h="527929">
                  <a:moveTo>
                    <a:pt x="38199" y="0"/>
                  </a:moveTo>
                  <a:lnTo>
                    <a:pt x="973952" y="0"/>
                  </a:lnTo>
                  <a:cubicBezTo>
                    <a:pt x="995048" y="0"/>
                    <a:pt x="1012151" y="17102"/>
                    <a:pt x="1012151" y="38199"/>
                  </a:cubicBezTo>
                  <a:lnTo>
                    <a:pt x="1012151" y="489731"/>
                  </a:lnTo>
                  <a:cubicBezTo>
                    <a:pt x="1012151" y="499862"/>
                    <a:pt x="1008126" y="509578"/>
                    <a:pt x="1000962" y="516741"/>
                  </a:cubicBezTo>
                  <a:cubicBezTo>
                    <a:pt x="993799" y="523905"/>
                    <a:pt x="984083" y="527929"/>
                    <a:pt x="973952" y="527929"/>
                  </a:cubicBezTo>
                  <a:lnTo>
                    <a:pt x="38199" y="527929"/>
                  </a:lnTo>
                  <a:cubicBezTo>
                    <a:pt x="28068" y="527929"/>
                    <a:pt x="18352" y="523905"/>
                    <a:pt x="11188" y="516741"/>
                  </a:cubicBezTo>
                  <a:cubicBezTo>
                    <a:pt x="4024" y="509578"/>
                    <a:pt x="0" y="499862"/>
                    <a:pt x="0" y="489731"/>
                  </a:cubicBezTo>
                  <a:lnTo>
                    <a:pt x="0" y="38199"/>
                  </a:lnTo>
                  <a:cubicBezTo>
                    <a:pt x="0" y="28068"/>
                    <a:pt x="4024" y="18352"/>
                    <a:pt x="11188" y="11188"/>
                  </a:cubicBezTo>
                  <a:cubicBezTo>
                    <a:pt x="18352" y="4024"/>
                    <a:pt x="28068" y="0"/>
                    <a:pt x="38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12151" cy="55650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 Bold"/>
                </a:rPr>
                <a:t>Achieve the needs of multiple supplements and flavors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25641" y="2160076"/>
            <a:ext cx="6833606" cy="6728037"/>
            <a:chOff x="0" y="0"/>
            <a:chExt cx="16542255" cy="16286704"/>
          </a:xfrm>
        </p:grpSpPr>
        <p:sp>
          <p:nvSpPr>
            <p:cNvPr id="20" name="Freeform 20"/>
            <p:cNvSpPr/>
            <p:nvPr/>
          </p:nvSpPr>
          <p:spPr>
            <a:xfrm>
              <a:off x="-11430" y="1099352"/>
              <a:ext cx="16852135" cy="14933280"/>
            </a:xfrm>
            <a:custGeom>
              <a:avLst/>
              <a:gdLst/>
              <a:ahLst/>
              <a:cxnLst/>
              <a:rect l="l" t="t" r="r" b="b"/>
              <a:pathLst>
                <a:path w="16852135" h="14933280">
                  <a:moveTo>
                    <a:pt x="13220421" y="1203588"/>
                  </a:moveTo>
                  <a:cubicBezTo>
                    <a:pt x="11670411" y="242672"/>
                    <a:pt x="11255201" y="198698"/>
                    <a:pt x="9433899" y="0"/>
                  </a:cubicBezTo>
                  <a:cubicBezTo>
                    <a:pt x="5258634" y="48860"/>
                    <a:pt x="1874088" y="2423462"/>
                    <a:pt x="563941" y="6327385"/>
                  </a:cubicBezTo>
                  <a:cubicBezTo>
                    <a:pt x="115646" y="7662895"/>
                    <a:pt x="0" y="9156386"/>
                    <a:pt x="522586" y="10464208"/>
                  </a:cubicBezTo>
                  <a:cubicBezTo>
                    <a:pt x="1214052" y="12182456"/>
                    <a:pt x="2932792" y="13346955"/>
                    <a:pt x="4749132" y="13816012"/>
                  </a:cubicBezTo>
                  <a:cubicBezTo>
                    <a:pt x="6565472" y="14286698"/>
                    <a:pt x="8565430" y="14933280"/>
                    <a:pt x="10428088" y="14710151"/>
                  </a:cubicBezTo>
                  <a:cubicBezTo>
                    <a:pt x="11880498" y="14535884"/>
                    <a:pt x="13331254" y="13490277"/>
                    <a:pt x="14418079" y="12526105"/>
                  </a:cubicBezTo>
                  <a:cubicBezTo>
                    <a:pt x="15139322" y="11886037"/>
                    <a:pt x="15589271" y="10998412"/>
                    <a:pt x="15890340" y="10089614"/>
                  </a:cubicBezTo>
                  <a:cubicBezTo>
                    <a:pt x="16852135" y="6926736"/>
                    <a:pt x="16080578" y="2978839"/>
                    <a:pt x="13220421" y="1203588"/>
                  </a:cubicBezTo>
                  <a:close/>
                </a:path>
              </a:pathLst>
            </a:custGeom>
            <a:blipFill>
              <a:blip r:embed="rId6"/>
              <a:stretch>
                <a:fillRect l="-45554" t="-7450" r="-45830" b="-1005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767954" y="1929016"/>
            <a:ext cx="7483515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1A9BE6"/>
                </a:solidFill>
                <a:latin typeface="Libre Baskerville Bold"/>
              </a:rPr>
              <a:t>Business idea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2100" y="3290687"/>
            <a:ext cx="422255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Libre Baskerville Bold"/>
              </a:rPr>
              <a:t>Achieve our main goal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08560" y="3291440"/>
            <a:ext cx="5410349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Libre Baskerville Bold"/>
              </a:rPr>
              <a:t>Achieve the customers needs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5414" y="-3741011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8871" y="3780956"/>
            <a:ext cx="3064952" cy="1593611"/>
            <a:chOff x="0" y="0"/>
            <a:chExt cx="956637" cy="497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6637" cy="497400"/>
            </a:xfrm>
            <a:custGeom>
              <a:avLst/>
              <a:gdLst/>
              <a:ahLst/>
              <a:cxnLst/>
              <a:rect l="l" t="t" r="r" b="b"/>
              <a:pathLst>
                <a:path w="956637" h="497400">
                  <a:moveTo>
                    <a:pt x="40415" y="0"/>
                  </a:moveTo>
                  <a:lnTo>
                    <a:pt x="916221" y="0"/>
                  </a:lnTo>
                  <a:cubicBezTo>
                    <a:pt x="926940" y="0"/>
                    <a:pt x="937220" y="4258"/>
                    <a:pt x="944799" y="11837"/>
                  </a:cubicBezTo>
                  <a:cubicBezTo>
                    <a:pt x="952379" y="19417"/>
                    <a:pt x="956637" y="29696"/>
                    <a:pt x="956637" y="40415"/>
                  </a:cubicBezTo>
                  <a:lnTo>
                    <a:pt x="956637" y="456985"/>
                  </a:lnTo>
                  <a:cubicBezTo>
                    <a:pt x="956637" y="467703"/>
                    <a:pt x="952379" y="477983"/>
                    <a:pt x="944799" y="485563"/>
                  </a:cubicBezTo>
                  <a:cubicBezTo>
                    <a:pt x="937220" y="493142"/>
                    <a:pt x="926940" y="497400"/>
                    <a:pt x="916221" y="497400"/>
                  </a:cubicBezTo>
                  <a:lnTo>
                    <a:pt x="40415" y="497400"/>
                  </a:lnTo>
                  <a:cubicBezTo>
                    <a:pt x="29696" y="497400"/>
                    <a:pt x="19417" y="493142"/>
                    <a:pt x="11837" y="485563"/>
                  </a:cubicBezTo>
                  <a:cubicBezTo>
                    <a:pt x="4258" y="477983"/>
                    <a:pt x="0" y="467703"/>
                    <a:pt x="0" y="456985"/>
                  </a:cubicBezTo>
                  <a:lnTo>
                    <a:pt x="0" y="40415"/>
                  </a:lnTo>
                  <a:cubicBezTo>
                    <a:pt x="0" y="29696"/>
                    <a:pt x="4258" y="19417"/>
                    <a:pt x="11837" y="11837"/>
                  </a:cubicBezTo>
                  <a:cubicBezTo>
                    <a:pt x="19417" y="4258"/>
                    <a:pt x="29696" y="0"/>
                    <a:pt x="40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56637" cy="5259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"/>
                </a:rPr>
                <a:t>1- Emphasizing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61498" y="3780956"/>
            <a:ext cx="3242811" cy="1593611"/>
            <a:chOff x="0" y="0"/>
            <a:chExt cx="1012151" cy="497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2151" cy="497400"/>
            </a:xfrm>
            <a:custGeom>
              <a:avLst/>
              <a:gdLst/>
              <a:ahLst/>
              <a:cxnLst/>
              <a:rect l="l" t="t" r="r" b="b"/>
              <a:pathLst>
                <a:path w="1012151" h="497400">
                  <a:moveTo>
                    <a:pt x="38199" y="0"/>
                  </a:moveTo>
                  <a:lnTo>
                    <a:pt x="973952" y="0"/>
                  </a:lnTo>
                  <a:cubicBezTo>
                    <a:pt x="995048" y="0"/>
                    <a:pt x="1012151" y="17102"/>
                    <a:pt x="1012151" y="38199"/>
                  </a:cubicBezTo>
                  <a:lnTo>
                    <a:pt x="1012151" y="459201"/>
                  </a:lnTo>
                  <a:cubicBezTo>
                    <a:pt x="1012151" y="469332"/>
                    <a:pt x="1008126" y="479048"/>
                    <a:pt x="1000962" y="486212"/>
                  </a:cubicBezTo>
                  <a:cubicBezTo>
                    <a:pt x="993799" y="493375"/>
                    <a:pt x="984083" y="497400"/>
                    <a:pt x="973952" y="497400"/>
                  </a:cubicBezTo>
                  <a:lnTo>
                    <a:pt x="38199" y="497400"/>
                  </a:lnTo>
                  <a:cubicBezTo>
                    <a:pt x="28068" y="497400"/>
                    <a:pt x="18352" y="493375"/>
                    <a:pt x="11188" y="486212"/>
                  </a:cubicBezTo>
                  <a:cubicBezTo>
                    <a:pt x="4024" y="479048"/>
                    <a:pt x="0" y="469332"/>
                    <a:pt x="0" y="459201"/>
                  </a:cubicBezTo>
                  <a:lnTo>
                    <a:pt x="0" y="38199"/>
                  </a:lnTo>
                  <a:cubicBezTo>
                    <a:pt x="0" y="28068"/>
                    <a:pt x="4024" y="18352"/>
                    <a:pt x="11188" y="11188"/>
                  </a:cubicBezTo>
                  <a:cubicBezTo>
                    <a:pt x="18352" y="4024"/>
                    <a:pt x="28068" y="0"/>
                    <a:pt x="38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12151" cy="5259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"/>
                </a:rPr>
                <a:t>2- Brainstorming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1941" y="3780956"/>
            <a:ext cx="2927178" cy="1593611"/>
            <a:chOff x="0" y="0"/>
            <a:chExt cx="913635" cy="497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635" cy="497400"/>
            </a:xfrm>
            <a:custGeom>
              <a:avLst/>
              <a:gdLst/>
              <a:ahLst/>
              <a:cxnLst/>
              <a:rect l="l" t="t" r="r" b="b"/>
              <a:pathLst>
                <a:path w="913635" h="497400">
                  <a:moveTo>
                    <a:pt x="42317" y="0"/>
                  </a:moveTo>
                  <a:lnTo>
                    <a:pt x="871317" y="0"/>
                  </a:lnTo>
                  <a:cubicBezTo>
                    <a:pt x="894689" y="0"/>
                    <a:pt x="913635" y="18946"/>
                    <a:pt x="913635" y="42317"/>
                  </a:cubicBezTo>
                  <a:lnTo>
                    <a:pt x="913635" y="455082"/>
                  </a:lnTo>
                  <a:cubicBezTo>
                    <a:pt x="913635" y="478454"/>
                    <a:pt x="894689" y="497400"/>
                    <a:pt x="871317" y="497400"/>
                  </a:cubicBezTo>
                  <a:lnTo>
                    <a:pt x="42317" y="497400"/>
                  </a:lnTo>
                  <a:cubicBezTo>
                    <a:pt x="31094" y="497400"/>
                    <a:pt x="20331" y="492941"/>
                    <a:pt x="12394" y="485005"/>
                  </a:cubicBezTo>
                  <a:cubicBezTo>
                    <a:pt x="4458" y="477069"/>
                    <a:pt x="0" y="466306"/>
                    <a:pt x="0" y="455082"/>
                  </a:cubicBezTo>
                  <a:lnTo>
                    <a:pt x="0" y="42317"/>
                  </a:lnTo>
                  <a:cubicBezTo>
                    <a:pt x="0" y="18946"/>
                    <a:pt x="18946" y="0"/>
                    <a:pt x="423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13635" cy="5259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"/>
                </a:rPr>
                <a:t>3- Mind Map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74736" y="6422317"/>
            <a:ext cx="3016336" cy="1609824"/>
            <a:chOff x="0" y="0"/>
            <a:chExt cx="941463" cy="502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1463" cy="502460"/>
            </a:xfrm>
            <a:custGeom>
              <a:avLst/>
              <a:gdLst/>
              <a:ahLst/>
              <a:cxnLst/>
              <a:rect l="l" t="t" r="r" b="b"/>
              <a:pathLst>
                <a:path w="941463" h="502460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461394"/>
                  </a:lnTo>
                  <a:cubicBezTo>
                    <a:pt x="941463" y="472285"/>
                    <a:pt x="937136" y="482731"/>
                    <a:pt x="929435" y="490432"/>
                  </a:cubicBezTo>
                  <a:cubicBezTo>
                    <a:pt x="921733" y="498134"/>
                    <a:pt x="911288" y="502460"/>
                    <a:pt x="900396" y="502460"/>
                  </a:cubicBezTo>
                  <a:lnTo>
                    <a:pt x="41067" y="502460"/>
                  </a:lnTo>
                  <a:cubicBezTo>
                    <a:pt x="30175" y="502460"/>
                    <a:pt x="19730" y="498134"/>
                    <a:pt x="12028" y="490432"/>
                  </a:cubicBezTo>
                  <a:cubicBezTo>
                    <a:pt x="4327" y="482731"/>
                    <a:pt x="0" y="472285"/>
                    <a:pt x="0" y="461394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41463" cy="53103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>
                  <a:solidFill>
                    <a:srgbClr val="11100E"/>
                  </a:solidFill>
                  <a:latin typeface="Libre Baskerville"/>
                </a:rPr>
                <a:t>4- Inductive Reasoning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9913608">
            <a:off x="7155156" y="8280790"/>
            <a:ext cx="2094696" cy="1114308"/>
          </a:xfrm>
          <a:custGeom>
            <a:avLst/>
            <a:gdLst/>
            <a:ahLst/>
            <a:cxnLst/>
            <a:rect l="l" t="t" r="r" b="b"/>
            <a:pathLst>
              <a:path w="2094696" h="1114308">
                <a:moveTo>
                  <a:pt x="0" y="0"/>
                </a:moveTo>
                <a:lnTo>
                  <a:pt x="2094696" y="0"/>
                </a:lnTo>
                <a:lnTo>
                  <a:pt x="2094696" y="1114308"/>
                </a:lnTo>
                <a:lnTo>
                  <a:pt x="0" y="1114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767954" y="1929016"/>
            <a:ext cx="7483515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1A9BE6"/>
                </a:solidFill>
                <a:latin typeface="Libre Baskerville Bold"/>
              </a:rPr>
              <a:t>Tools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95286" y="7708608"/>
            <a:ext cx="43944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9BE6"/>
                </a:solidFill>
                <a:latin typeface="Libre Baskerville"/>
              </a:rPr>
              <a:t>Divergent Thinking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20315"/>
            <a:ext cx="7809800" cy="5246370"/>
            <a:chOff x="0" y="0"/>
            <a:chExt cx="120994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9942" cy="812800"/>
            </a:xfrm>
            <a:custGeom>
              <a:avLst/>
              <a:gdLst/>
              <a:ahLst/>
              <a:cxnLst/>
              <a:rect l="l" t="t" r="r" b="b"/>
              <a:pathLst>
                <a:path w="1209942" h="812800">
                  <a:moveTo>
                    <a:pt x="22800" y="0"/>
                  </a:moveTo>
                  <a:lnTo>
                    <a:pt x="1187142" y="0"/>
                  </a:lnTo>
                  <a:cubicBezTo>
                    <a:pt x="1193189" y="0"/>
                    <a:pt x="1198989" y="2402"/>
                    <a:pt x="1203264" y="6678"/>
                  </a:cubicBezTo>
                  <a:cubicBezTo>
                    <a:pt x="1207540" y="10954"/>
                    <a:pt x="1209942" y="16753"/>
                    <a:pt x="1209942" y="22800"/>
                  </a:cubicBezTo>
                  <a:lnTo>
                    <a:pt x="1209942" y="790000"/>
                  </a:lnTo>
                  <a:cubicBezTo>
                    <a:pt x="1209942" y="802592"/>
                    <a:pt x="1199735" y="812800"/>
                    <a:pt x="1187142" y="812800"/>
                  </a:cubicBezTo>
                  <a:lnTo>
                    <a:pt x="22800" y="812800"/>
                  </a:lnTo>
                  <a:cubicBezTo>
                    <a:pt x="10208" y="812800"/>
                    <a:pt x="0" y="802592"/>
                    <a:pt x="0" y="790000"/>
                  </a:cubicBezTo>
                  <a:lnTo>
                    <a:pt x="0" y="22800"/>
                  </a:lnTo>
                  <a:cubicBezTo>
                    <a:pt x="0" y="10208"/>
                    <a:pt x="10208" y="0"/>
                    <a:pt x="22800" y="0"/>
                  </a:cubicBezTo>
                  <a:close/>
                </a:path>
              </a:pathLst>
            </a:custGeom>
            <a:blipFill>
              <a:blip r:embed="rId2"/>
              <a:stretch>
                <a:fillRect t="-1599" b="-159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321740" y="1028700"/>
            <a:ext cx="7943967" cy="7378995"/>
            <a:chOff x="0" y="0"/>
            <a:chExt cx="1231721" cy="11441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1721" cy="1144121"/>
            </a:xfrm>
            <a:custGeom>
              <a:avLst/>
              <a:gdLst/>
              <a:ahLst/>
              <a:cxnLst/>
              <a:rect l="l" t="t" r="r" b="b"/>
              <a:pathLst>
                <a:path w="1231721" h="1144121">
                  <a:moveTo>
                    <a:pt x="22415" y="0"/>
                  </a:moveTo>
                  <a:lnTo>
                    <a:pt x="1209306" y="0"/>
                  </a:lnTo>
                  <a:cubicBezTo>
                    <a:pt x="1221685" y="0"/>
                    <a:pt x="1231721" y="10036"/>
                    <a:pt x="1231721" y="22415"/>
                  </a:cubicBezTo>
                  <a:lnTo>
                    <a:pt x="1231721" y="1121706"/>
                  </a:lnTo>
                  <a:cubicBezTo>
                    <a:pt x="1231721" y="1134086"/>
                    <a:pt x="1221685" y="1144121"/>
                    <a:pt x="1209306" y="1144121"/>
                  </a:cubicBezTo>
                  <a:lnTo>
                    <a:pt x="22415" y="1144121"/>
                  </a:lnTo>
                  <a:cubicBezTo>
                    <a:pt x="10036" y="1144121"/>
                    <a:pt x="0" y="1134086"/>
                    <a:pt x="0" y="1121706"/>
                  </a:cubicBezTo>
                  <a:lnTo>
                    <a:pt x="0" y="22415"/>
                  </a:lnTo>
                  <a:cubicBezTo>
                    <a:pt x="0" y="10036"/>
                    <a:pt x="10036" y="0"/>
                    <a:pt x="22415" y="0"/>
                  </a:cubicBezTo>
                  <a:close/>
                </a:path>
              </a:pathLst>
            </a:custGeom>
            <a:blipFill>
              <a:blip r:embed="rId3"/>
              <a:stretch>
                <a:fillRect t="-3828" b="-382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38617" y="537527"/>
            <a:ext cx="45720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A9BE6"/>
                </a:solidFill>
                <a:latin typeface="Libre Baskerville Bold"/>
              </a:rPr>
              <a:t>Prototype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504" y="8077835"/>
            <a:ext cx="79503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9BE6"/>
                </a:solidFill>
                <a:latin typeface="Libre Baskerville"/>
              </a:rPr>
              <a:t>⁠Iteration number one was done as a sketch by Draw.io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1740" y="8377872"/>
            <a:ext cx="79375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A9BE6"/>
                </a:solidFill>
                <a:latin typeface="Libre Baskerville"/>
              </a:rPr>
              <a:t> ⁠Iteration number two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8617" y="2520315"/>
            <a:ext cx="8399883" cy="5246370"/>
            <a:chOff x="0" y="0"/>
            <a:chExt cx="130136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1362" cy="812800"/>
            </a:xfrm>
            <a:custGeom>
              <a:avLst/>
              <a:gdLst/>
              <a:ahLst/>
              <a:cxnLst/>
              <a:rect l="l" t="t" r="r" b="b"/>
              <a:pathLst>
                <a:path w="1301362" h="812800">
                  <a:moveTo>
                    <a:pt x="21198" y="0"/>
                  </a:moveTo>
                  <a:lnTo>
                    <a:pt x="1280163" y="0"/>
                  </a:lnTo>
                  <a:cubicBezTo>
                    <a:pt x="1285785" y="0"/>
                    <a:pt x="1291177" y="2233"/>
                    <a:pt x="1295153" y="6209"/>
                  </a:cubicBezTo>
                  <a:cubicBezTo>
                    <a:pt x="1299128" y="10184"/>
                    <a:pt x="1301362" y="15576"/>
                    <a:pt x="1301362" y="21198"/>
                  </a:cubicBezTo>
                  <a:lnTo>
                    <a:pt x="1301362" y="791602"/>
                  </a:lnTo>
                  <a:cubicBezTo>
                    <a:pt x="1301362" y="803309"/>
                    <a:pt x="1291871" y="812800"/>
                    <a:pt x="1280163" y="812800"/>
                  </a:cubicBezTo>
                  <a:lnTo>
                    <a:pt x="21198" y="812800"/>
                  </a:lnTo>
                  <a:cubicBezTo>
                    <a:pt x="9491" y="812800"/>
                    <a:pt x="0" y="803309"/>
                    <a:pt x="0" y="791602"/>
                  </a:cubicBezTo>
                  <a:lnTo>
                    <a:pt x="0" y="21198"/>
                  </a:lnTo>
                  <a:cubicBezTo>
                    <a:pt x="0" y="9491"/>
                    <a:pt x="9491" y="0"/>
                    <a:pt x="21198" y="0"/>
                  </a:cubicBezTo>
                  <a:close/>
                </a:path>
              </a:pathLst>
            </a:custGeom>
            <a:blipFill>
              <a:blip r:embed="rId2"/>
              <a:stretch>
                <a:fillRect l="-5517" r="-551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308927" y="2520315"/>
            <a:ext cx="8510451" cy="5246370"/>
            <a:chOff x="0" y="0"/>
            <a:chExt cx="131849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8492" cy="812800"/>
            </a:xfrm>
            <a:custGeom>
              <a:avLst/>
              <a:gdLst/>
              <a:ahLst/>
              <a:cxnLst/>
              <a:rect l="l" t="t" r="r" b="b"/>
              <a:pathLst>
                <a:path w="1318492" h="812800">
                  <a:moveTo>
                    <a:pt x="20923" y="0"/>
                  </a:moveTo>
                  <a:lnTo>
                    <a:pt x="1297569" y="0"/>
                  </a:lnTo>
                  <a:cubicBezTo>
                    <a:pt x="1303118" y="0"/>
                    <a:pt x="1308440" y="2204"/>
                    <a:pt x="1312363" y="6128"/>
                  </a:cubicBezTo>
                  <a:cubicBezTo>
                    <a:pt x="1316287" y="10052"/>
                    <a:pt x="1318492" y="15374"/>
                    <a:pt x="1318492" y="20923"/>
                  </a:cubicBezTo>
                  <a:lnTo>
                    <a:pt x="1318492" y="791877"/>
                  </a:lnTo>
                  <a:cubicBezTo>
                    <a:pt x="1318492" y="803432"/>
                    <a:pt x="1309124" y="812800"/>
                    <a:pt x="1297569" y="812800"/>
                  </a:cubicBezTo>
                  <a:lnTo>
                    <a:pt x="20923" y="812800"/>
                  </a:lnTo>
                  <a:cubicBezTo>
                    <a:pt x="9368" y="812800"/>
                    <a:pt x="0" y="803432"/>
                    <a:pt x="0" y="791877"/>
                  </a:cubicBezTo>
                  <a:lnTo>
                    <a:pt x="0" y="20923"/>
                  </a:lnTo>
                  <a:cubicBezTo>
                    <a:pt x="0" y="9368"/>
                    <a:pt x="9368" y="0"/>
                    <a:pt x="20923" y="0"/>
                  </a:cubicBezTo>
                  <a:close/>
                </a:path>
              </a:pathLst>
            </a:custGeom>
            <a:blipFill>
              <a:blip r:embed="rId3"/>
              <a:stretch>
                <a:fillRect l="-4796" r="-479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38617" y="537527"/>
            <a:ext cx="45720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A9BE6"/>
                </a:solidFill>
                <a:latin typeface="Libre Baskerville Bold"/>
              </a:rPr>
              <a:t>Prototype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504" y="8077835"/>
            <a:ext cx="79503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9BE6"/>
                </a:solidFill>
                <a:latin typeface="Libre Baskerville"/>
              </a:rPr>
              <a:t> ⁠Iteration number three was a 3d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15333" y="8077835"/>
            <a:ext cx="793756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A9BE6"/>
                </a:solidFill>
                <a:latin typeface="Libre Baskerville"/>
              </a:rPr>
              <a:t> ⁠Iteration number three was a 3d model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25" y="3289766"/>
            <a:ext cx="11430000" cy="6997234"/>
          </a:xfrm>
          <a:custGeom>
            <a:avLst/>
            <a:gdLst/>
            <a:ahLst/>
            <a:cxnLst/>
            <a:rect l="l" t="t" r="r" b="b"/>
            <a:pathLst>
              <a:path w="11430000" h="6997234">
                <a:moveTo>
                  <a:pt x="0" y="0"/>
                </a:moveTo>
                <a:lnTo>
                  <a:pt x="11430000" y="0"/>
                </a:lnTo>
                <a:lnTo>
                  <a:pt x="11430000" y="6997234"/>
                </a:lnTo>
                <a:lnTo>
                  <a:pt x="0" y="6997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2" b="-71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41426" y="933450"/>
            <a:ext cx="332124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ibre Baskerville Bold"/>
              </a:rPr>
              <a:t>Feedback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5414" y="-3741011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5479" y="5566470"/>
            <a:ext cx="3064952" cy="1593611"/>
            <a:chOff x="0" y="0"/>
            <a:chExt cx="956637" cy="497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6637" cy="497400"/>
            </a:xfrm>
            <a:custGeom>
              <a:avLst/>
              <a:gdLst/>
              <a:ahLst/>
              <a:cxnLst/>
              <a:rect l="l" t="t" r="r" b="b"/>
              <a:pathLst>
                <a:path w="956637" h="497400">
                  <a:moveTo>
                    <a:pt x="40415" y="0"/>
                  </a:moveTo>
                  <a:lnTo>
                    <a:pt x="916221" y="0"/>
                  </a:lnTo>
                  <a:cubicBezTo>
                    <a:pt x="926940" y="0"/>
                    <a:pt x="937220" y="4258"/>
                    <a:pt x="944799" y="11837"/>
                  </a:cubicBezTo>
                  <a:cubicBezTo>
                    <a:pt x="952379" y="19417"/>
                    <a:pt x="956637" y="29696"/>
                    <a:pt x="956637" y="40415"/>
                  </a:cubicBezTo>
                  <a:lnTo>
                    <a:pt x="956637" y="456985"/>
                  </a:lnTo>
                  <a:cubicBezTo>
                    <a:pt x="956637" y="467703"/>
                    <a:pt x="952379" y="477983"/>
                    <a:pt x="944799" y="485563"/>
                  </a:cubicBezTo>
                  <a:cubicBezTo>
                    <a:pt x="937220" y="493142"/>
                    <a:pt x="926940" y="497400"/>
                    <a:pt x="916221" y="497400"/>
                  </a:cubicBezTo>
                  <a:lnTo>
                    <a:pt x="40415" y="497400"/>
                  </a:lnTo>
                  <a:cubicBezTo>
                    <a:pt x="29696" y="497400"/>
                    <a:pt x="19417" y="493142"/>
                    <a:pt x="11837" y="485563"/>
                  </a:cubicBezTo>
                  <a:cubicBezTo>
                    <a:pt x="4258" y="477983"/>
                    <a:pt x="0" y="467703"/>
                    <a:pt x="0" y="456985"/>
                  </a:cubicBezTo>
                  <a:lnTo>
                    <a:pt x="0" y="40415"/>
                  </a:lnTo>
                  <a:cubicBezTo>
                    <a:pt x="0" y="29696"/>
                    <a:pt x="4258" y="19417"/>
                    <a:pt x="11837" y="11837"/>
                  </a:cubicBezTo>
                  <a:cubicBezTo>
                    <a:pt x="19417" y="4258"/>
                    <a:pt x="29696" y="0"/>
                    <a:pt x="40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956637" cy="5640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4892"/>
                </a:lnSpc>
              </a:pPr>
              <a:r>
                <a:rPr lang="en-US" sz="3494" spc="34">
                  <a:solidFill>
                    <a:srgbClr val="11100E"/>
                  </a:solidFill>
                  <a:latin typeface="Libre Baskerville"/>
                </a:rPr>
                <a:t>Usabiliy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00810" y="5566470"/>
            <a:ext cx="3242811" cy="1593611"/>
            <a:chOff x="0" y="0"/>
            <a:chExt cx="1012151" cy="497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2151" cy="497400"/>
            </a:xfrm>
            <a:custGeom>
              <a:avLst/>
              <a:gdLst/>
              <a:ahLst/>
              <a:cxnLst/>
              <a:rect l="l" t="t" r="r" b="b"/>
              <a:pathLst>
                <a:path w="1012151" h="497400">
                  <a:moveTo>
                    <a:pt x="38199" y="0"/>
                  </a:moveTo>
                  <a:lnTo>
                    <a:pt x="973952" y="0"/>
                  </a:lnTo>
                  <a:cubicBezTo>
                    <a:pt x="995048" y="0"/>
                    <a:pt x="1012151" y="17102"/>
                    <a:pt x="1012151" y="38199"/>
                  </a:cubicBezTo>
                  <a:lnTo>
                    <a:pt x="1012151" y="459201"/>
                  </a:lnTo>
                  <a:cubicBezTo>
                    <a:pt x="1012151" y="469332"/>
                    <a:pt x="1008126" y="479048"/>
                    <a:pt x="1000962" y="486212"/>
                  </a:cubicBezTo>
                  <a:cubicBezTo>
                    <a:pt x="993799" y="493375"/>
                    <a:pt x="984083" y="497400"/>
                    <a:pt x="973952" y="497400"/>
                  </a:cubicBezTo>
                  <a:lnTo>
                    <a:pt x="38199" y="497400"/>
                  </a:lnTo>
                  <a:cubicBezTo>
                    <a:pt x="28068" y="497400"/>
                    <a:pt x="18352" y="493375"/>
                    <a:pt x="11188" y="486212"/>
                  </a:cubicBezTo>
                  <a:cubicBezTo>
                    <a:pt x="4024" y="479048"/>
                    <a:pt x="0" y="469332"/>
                    <a:pt x="0" y="459201"/>
                  </a:cubicBezTo>
                  <a:lnTo>
                    <a:pt x="0" y="38199"/>
                  </a:lnTo>
                  <a:cubicBezTo>
                    <a:pt x="0" y="28068"/>
                    <a:pt x="4024" y="18352"/>
                    <a:pt x="11188" y="11188"/>
                  </a:cubicBezTo>
                  <a:cubicBezTo>
                    <a:pt x="18352" y="4024"/>
                    <a:pt x="28068" y="0"/>
                    <a:pt x="381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12151" cy="5640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4892"/>
                </a:lnSpc>
              </a:pPr>
              <a:r>
                <a:rPr lang="en-US" sz="3494" spc="34">
                  <a:solidFill>
                    <a:srgbClr val="11100E"/>
                  </a:solidFill>
                  <a:latin typeface="Libre Baskerville"/>
                </a:rPr>
                <a:t>Scalability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5566470"/>
            <a:ext cx="2927178" cy="1593611"/>
            <a:chOff x="0" y="0"/>
            <a:chExt cx="913635" cy="497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635" cy="497400"/>
            </a:xfrm>
            <a:custGeom>
              <a:avLst/>
              <a:gdLst/>
              <a:ahLst/>
              <a:cxnLst/>
              <a:rect l="l" t="t" r="r" b="b"/>
              <a:pathLst>
                <a:path w="913635" h="497400">
                  <a:moveTo>
                    <a:pt x="42317" y="0"/>
                  </a:moveTo>
                  <a:lnTo>
                    <a:pt x="871317" y="0"/>
                  </a:lnTo>
                  <a:cubicBezTo>
                    <a:pt x="894689" y="0"/>
                    <a:pt x="913635" y="18946"/>
                    <a:pt x="913635" y="42317"/>
                  </a:cubicBezTo>
                  <a:lnTo>
                    <a:pt x="913635" y="455082"/>
                  </a:lnTo>
                  <a:cubicBezTo>
                    <a:pt x="913635" y="478454"/>
                    <a:pt x="894689" y="497400"/>
                    <a:pt x="871317" y="497400"/>
                  </a:cubicBezTo>
                  <a:lnTo>
                    <a:pt x="42317" y="497400"/>
                  </a:lnTo>
                  <a:cubicBezTo>
                    <a:pt x="31094" y="497400"/>
                    <a:pt x="20331" y="492941"/>
                    <a:pt x="12394" y="485005"/>
                  </a:cubicBezTo>
                  <a:cubicBezTo>
                    <a:pt x="4458" y="477069"/>
                    <a:pt x="0" y="466306"/>
                    <a:pt x="0" y="455082"/>
                  </a:cubicBezTo>
                  <a:lnTo>
                    <a:pt x="0" y="42317"/>
                  </a:lnTo>
                  <a:cubicBezTo>
                    <a:pt x="0" y="18946"/>
                    <a:pt x="18946" y="0"/>
                    <a:pt x="423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13635" cy="56407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4892"/>
                </a:lnSpc>
              </a:pPr>
              <a:r>
                <a:rPr lang="en-US" sz="3494" spc="34">
                  <a:solidFill>
                    <a:srgbClr val="11100E"/>
                  </a:solidFill>
                  <a:latin typeface="Libre Baskerville"/>
                </a:rPr>
                <a:t>possibility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67954" y="1929016"/>
            <a:ext cx="7483515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1A9BE6"/>
                </a:solidFill>
                <a:latin typeface="Libre Baskerville Bold"/>
              </a:rPr>
              <a:t>Explaination for the prototype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62443" y="7598882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1283" y="4219678"/>
            <a:ext cx="127381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3491" spc="122">
                <a:solidFill>
                  <a:srgbClr val="1A9BE6"/>
                </a:solidFill>
                <a:latin typeface="Libre Baskerville"/>
              </a:rPr>
              <a:t>"Strength in Every capsule: Power Up with BulkyCaps!"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3608" y="2019580"/>
            <a:ext cx="8362772" cy="120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0"/>
              </a:lnSpc>
            </a:pPr>
            <a:r>
              <a:rPr lang="en-US" sz="8781" spc="184">
                <a:solidFill>
                  <a:srgbClr val="000000"/>
                </a:solidFill>
                <a:latin typeface="Libre Baskerville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606480" y="7586669"/>
            <a:ext cx="3606480" cy="81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"/>
              </a:rPr>
              <a:t>Calle Cualquiera 123, Cualquier Lugar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7481" y="6385836"/>
            <a:ext cx="9720864" cy="120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0"/>
              </a:lnSpc>
            </a:pPr>
            <a:r>
              <a:rPr lang="en-US" sz="8781" spc="184">
                <a:solidFill>
                  <a:srgbClr val="000000"/>
                </a:solidFill>
                <a:latin typeface="Libre Baskerville"/>
              </a:rPr>
              <a:t>CREATIFORCE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05719" y="2887743"/>
            <a:ext cx="7401248" cy="537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Introduction</a:t>
            </a:r>
          </a:p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Market research</a:t>
            </a:r>
          </a:p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Challenge statement</a:t>
            </a:r>
          </a:p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Business idea</a:t>
            </a:r>
          </a:p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Prototype iterations</a:t>
            </a:r>
          </a:p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Evaluation</a:t>
            </a:r>
          </a:p>
          <a:p>
            <a:pPr marL="706335" lvl="1" indent="-353167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Explanation gathered feedback</a:t>
            </a: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Libre Baskerville"/>
              </a:rPr>
              <a:t>Explanation of the prototype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34011" y="1341546"/>
            <a:ext cx="7744663" cy="1528987"/>
            <a:chOff x="0" y="0"/>
            <a:chExt cx="2039747" cy="402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9747" cy="402696"/>
            </a:xfrm>
            <a:custGeom>
              <a:avLst/>
              <a:gdLst/>
              <a:ahLst/>
              <a:cxnLst/>
              <a:rect l="l" t="t" r="r" b="b"/>
              <a:pathLst>
                <a:path w="2039747" h="402696">
                  <a:moveTo>
                    <a:pt x="0" y="0"/>
                  </a:moveTo>
                  <a:lnTo>
                    <a:pt x="2039747" y="0"/>
                  </a:lnTo>
                  <a:lnTo>
                    <a:pt x="2039747" y="402696"/>
                  </a:lnTo>
                  <a:lnTo>
                    <a:pt x="0" y="402696"/>
                  </a:lnTo>
                  <a:close/>
                </a:path>
              </a:pathLst>
            </a:custGeom>
            <a:solidFill>
              <a:srgbClr val="1A9BE6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039747" cy="478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24">
                  <a:solidFill>
                    <a:srgbClr val="FFFFFF"/>
                  </a:solidFill>
                  <a:latin typeface="Libre Baskerville"/>
                </a:rPr>
                <a:t>TABLE OF CONTENT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4300298" y="1112840"/>
            <a:ext cx="10657996" cy="8061320"/>
          </a:xfrm>
          <a:custGeom>
            <a:avLst/>
            <a:gdLst/>
            <a:ahLst/>
            <a:cxnLst/>
            <a:rect l="l" t="t" r="r" b="b"/>
            <a:pathLst>
              <a:path w="10657996" h="8061320">
                <a:moveTo>
                  <a:pt x="0" y="0"/>
                </a:moveTo>
                <a:lnTo>
                  <a:pt x="10657996" y="0"/>
                </a:lnTo>
                <a:lnTo>
                  <a:pt x="10657996" y="8061320"/>
                </a:lnTo>
                <a:lnTo>
                  <a:pt x="0" y="8061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041523">
            <a:off x="13364829" y="-716429"/>
            <a:ext cx="11109843" cy="7494094"/>
          </a:xfrm>
          <a:custGeom>
            <a:avLst/>
            <a:gdLst/>
            <a:ahLst/>
            <a:cxnLst/>
            <a:rect l="l" t="t" r="r" b="b"/>
            <a:pathLst>
              <a:path w="11109843" h="7494094">
                <a:moveTo>
                  <a:pt x="0" y="0"/>
                </a:moveTo>
                <a:lnTo>
                  <a:pt x="11109842" y="0"/>
                </a:lnTo>
                <a:lnTo>
                  <a:pt x="11109842" y="7494094"/>
                </a:lnTo>
                <a:lnTo>
                  <a:pt x="0" y="7494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44818" cy="10287000"/>
            <a:chOff x="0" y="0"/>
            <a:chExt cx="14603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0363" cy="2709333"/>
            </a:xfrm>
            <a:custGeom>
              <a:avLst/>
              <a:gdLst/>
              <a:ahLst/>
              <a:cxn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6036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0969" y="3393093"/>
            <a:ext cx="3726378" cy="37263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DFBFB"/>
                  </a:solidFill>
                  <a:latin typeface="Libre Baskerville"/>
                </a:rPr>
                <a:t>Secondary data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97347" y="822433"/>
            <a:ext cx="4509211" cy="1630244"/>
            <a:chOff x="0" y="0"/>
            <a:chExt cx="1347049" cy="487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7049" cy="487007"/>
            </a:xfrm>
            <a:custGeom>
              <a:avLst/>
              <a:gdLst/>
              <a:ahLst/>
              <a:cxnLst/>
              <a:rect l="l" t="t" r="r" b="b"/>
              <a:pathLst>
                <a:path w="1347049" h="487007">
                  <a:moveTo>
                    <a:pt x="1143849" y="0"/>
                  </a:moveTo>
                  <a:cubicBezTo>
                    <a:pt x="1256073" y="0"/>
                    <a:pt x="1347049" y="109020"/>
                    <a:pt x="1347049" y="243504"/>
                  </a:cubicBezTo>
                  <a:cubicBezTo>
                    <a:pt x="1347049" y="377987"/>
                    <a:pt x="1256073" y="487007"/>
                    <a:pt x="1143849" y="487007"/>
                  </a:cubicBezTo>
                  <a:lnTo>
                    <a:pt x="203200" y="487007"/>
                  </a:lnTo>
                  <a:cubicBezTo>
                    <a:pt x="90976" y="487007"/>
                    <a:pt x="0" y="377987"/>
                    <a:pt x="0" y="243504"/>
                  </a:cubicBezTo>
                  <a:cubicBezTo>
                    <a:pt x="0" y="1090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47049" cy="51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Libre Baskerville"/>
                </a:rPr>
                <a:t> ⁠44% of gym users in Amman, Jordan, consume dietary supplements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4722" y="4437114"/>
            <a:ext cx="4508921" cy="1640364"/>
            <a:chOff x="0" y="0"/>
            <a:chExt cx="1347049" cy="490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7049" cy="490062"/>
            </a:xfrm>
            <a:custGeom>
              <a:avLst/>
              <a:gdLst/>
              <a:ahLst/>
              <a:cxnLst/>
              <a:rect l="l" t="t" r="r" b="b"/>
              <a:pathLst>
                <a:path w="1347049" h="490062">
                  <a:moveTo>
                    <a:pt x="1143849" y="0"/>
                  </a:moveTo>
                  <a:cubicBezTo>
                    <a:pt x="1256073" y="0"/>
                    <a:pt x="1347049" y="109704"/>
                    <a:pt x="1347049" y="245031"/>
                  </a:cubicBezTo>
                  <a:cubicBezTo>
                    <a:pt x="1347049" y="380358"/>
                    <a:pt x="1256073" y="490062"/>
                    <a:pt x="1143849" y="490062"/>
                  </a:cubicBezTo>
                  <a:lnTo>
                    <a:pt x="203200" y="490062"/>
                  </a:lnTo>
                  <a:cubicBezTo>
                    <a:pt x="90976" y="490062"/>
                    <a:pt x="0" y="380358"/>
                    <a:pt x="0" y="245031"/>
                  </a:cubicBezTo>
                  <a:cubicBezTo>
                    <a:pt x="0" y="1097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47049" cy="518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Libre Baskerville"/>
                </a:rPr>
                <a:t>⁠The market size for protein supplements is on the rise as people become more aware of the importance of nutrition and exercise.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97347" y="7323246"/>
            <a:ext cx="4509211" cy="1733204"/>
            <a:chOff x="0" y="0"/>
            <a:chExt cx="1347049" cy="5177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7049" cy="517765"/>
            </a:xfrm>
            <a:custGeom>
              <a:avLst/>
              <a:gdLst/>
              <a:ahLst/>
              <a:cxnLst/>
              <a:rect l="l" t="t" r="r" b="b"/>
              <a:pathLst>
                <a:path w="1347049" h="517765">
                  <a:moveTo>
                    <a:pt x="1143849" y="0"/>
                  </a:moveTo>
                  <a:cubicBezTo>
                    <a:pt x="1256073" y="0"/>
                    <a:pt x="1347049" y="115906"/>
                    <a:pt x="1347049" y="258882"/>
                  </a:cubicBezTo>
                  <a:cubicBezTo>
                    <a:pt x="1347049" y="401859"/>
                    <a:pt x="1256073" y="517765"/>
                    <a:pt x="1143849" y="517765"/>
                  </a:cubicBezTo>
                  <a:lnTo>
                    <a:pt x="203200" y="517765"/>
                  </a:lnTo>
                  <a:cubicBezTo>
                    <a:pt x="90976" y="517765"/>
                    <a:pt x="0" y="401859"/>
                    <a:pt x="0" y="258882"/>
                  </a:cubicBezTo>
                  <a:cubicBezTo>
                    <a:pt x="0" y="115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347049" cy="546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>
                  <a:solidFill>
                    <a:srgbClr val="FFFFFF"/>
                  </a:solidFill>
                  <a:latin typeface="Libre Baskerville"/>
                </a:rPr>
                <a:t> ⁠Release of toxic chemicals that causes health diseases and air pollution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1605981">
            <a:off x="8151410" y="7740217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0" y="0"/>
                </a:moveTo>
                <a:lnTo>
                  <a:pt x="1985180" y="0"/>
                </a:lnTo>
                <a:lnTo>
                  <a:pt x="1985180" y="560813"/>
                </a:lnTo>
                <a:lnTo>
                  <a:pt x="0" y="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851052" flipH="1">
            <a:off x="8443408" y="2172271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87605" y="5041782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38514" y="3857994"/>
            <a:ext cx="4667789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DFBFB"/>
                </a:solidFill>
                <a:latin typeface="Libre Baskerville Bold"/>
              </a:rPr>
              <a:t>Market research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377880" y="624947"/>
            <a:ext cx="7532239" cy="80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65"/>
              </a:lnSpc>
              <a:spcBef>
                <a:spcPct val="0"/>
              </a:spcBef>
            </a:pPr>
            <a:r>
              <a:rPr lang="en-US" sz="4830" spc="241" dirty="0">
                <a:solidFill>
                  <a:srgbClr val="11100E"/>
                </a:solidFill>
                <a:latin typeface="Libre Baskerville Bold"/>
              </a:rPr>
              <a:t>Targeted Persona’s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2F52BB-7B9D-9115-EE1D-7A43F97AD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03" y="1562426"/>
            <a:ext cx="15320394" cy="83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377880" y="624947"/>
            <a:ext cx="7532239" cy="80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65"/>
              </a:lnSpc>
              <a:spcBef>
                <a:spcPct val="0"/>
              </a:spcBef>
            </a:pPr>
            <a:r>
              <a:rPr lang="en-US" sz="4830" spc="241" dirty="0">
                <a:solidFill>
                  <a:srgbClr val="11100E"/>
                </a:solidFill>
                <a:latin typeface="Libre Baskerville Bold"/>
              </a:rPr>
              <a:t>Targeted Persona’s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C3F422-B1BA-0526-AE5C-2F094F12A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35426"/>
            <a:ext cx="15621000" cy="831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82" y="2823795"/>
            <a:ext cx="5621716" cy="46394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99" y="5353999"/>
            <a:ext cx="7895809" cy="49931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833" y="2799199"/>
            <a:ext cx="6593224" cy="518381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352470">
            <a:off x="8246690" y="3108355"/>
            <a:ext cx="845596" cy="2183463"/>
          </a:xfrm>
          <a:custGeom>
            <a:avLst/>
            <a:gdLst/>
            <a:ahLst/>
            <a:cxnLst/>
            <a:rect l="l" t="t" r="r" b="b"/>
            <a:pathLst>
              <a:path w="845596" h="2183463">
                <a:moveTo>
                  <a:pt x="0" y="0"/>
                </a:moveTo>
                <a:lnTo>
                  <a:pt x="845596" y="0"/>
                </a:lnTo>
                <a:lnTo>
                  <a:pt x="845596" y="2183462"/>
                </a:lnTo>
                <a:lnTo>
                  <a:pt x="0" y="218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44379">
            <a:off x="14967512" y="2299268"/>
            <a:ext cx="1909815" cy="2174738"/>
          </a:xfrm>
          <a:custGeom>
            <a:avLst/>
            <a:gdLst/>
            <a:ahLst/>
            <a:cxnLst/>
            <a:rect l="l" t="t" r="r" b="b"/>
            <a:pathLst>
              <a:path w="1909815" h="2174738">
                <a:moveTo>
                  <a:pt x="0" y="0"/>
                </a:moveTo>
                <a:lnTo>
                  <a:pt x="1909815" y="0"/>
                </a:lnTo>
                <a:lnTo>
                  <a:pt x="1909815" y="2174738"/>
                </a:lnTo>
                <a:lnTo>
                  <a:pt x="0" y="2174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9424">
            <a:off x="709246" y="2527891"/>
            <a:ext cx="1121789" cy="1783190"/>
          </a:xfrm>
          <a:custGeom>
            <a:avLst/>
            <a:gdLst/>
            <a:ahLst/>
            <a:cxnLst/>
            <a:rect l="l" t="t" r="r" b="b"/>
            <a:pathLst>
              <a:path w="1121789" h="1783190">
                <a:moveTo>
                  <a:pt x="0" y="0"/>
                </a:moveTo>
                <a:lnTo>
                  <a:pt x="1121789" y="0"/>
                </a:lnTo>
                <a:lnTo>
                  <a:pt x="1121789" y="1783190"/>
                </a:lnTo>
                <a:lnTo>
                  <a:pt x="0" y="1783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12361" y="588607"/>
            <a:ext cx="5463278" cy="80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5"/>
              </a:lnSpc>
              <a:spcBef>
                <a:spcPct val="0"/>
              </a:spcBef>
            </a:pPr>
            <a:r>
              <a:rPr lang="en-US" sz="4830" spc="241">
                <a:solidFill>
                  <a:srgbClr val="11100E"/>
                </a:solidFill>
                <a:latin typeface="Libre Baskerville Bold"/>
              </a:rPr>
              <a:t>Primary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16938" y="1947394"/>
            <a:ext cx="591985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00E"/>
                </a:solidFill>
                <a:latin typeface="Libre Baskerville"/>
              </a:rPr>
              <a:t>Supplement preparation difficulty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4090" y="2214094"/>
            <a:ext cx="59603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00E"/>
                </a:solidFill>
                <a:latin typeface="Libre Baskerville"/>
              </a:rPr>
              <a:t>Difficulties that are faced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94885" y="2214094"/>
            <a:ext cx="59603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00E"/>
                </a:solidFill>
                <a:latin typeface="Libre Baskerville"/>
              </a:rPr>
              <a:t>Flavor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40" y="1916537"/>
            <a:ext cx="8102902" cy="80170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86" y="1381053"/>
            <a:ext cx="8184645" cy="85933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792338"/>
            <a:ext cx="871761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00E"/>
                </a:solidFill>
                <a:latin typeface="Libre Baskerville"/>
              </a:rPr>
              <a:t>Number of supplements do you need each month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97536" y="801863"/>
            <a:ext cx="9115651" cy="50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1100E"/>
                </a:solidFill>
                <a:latin typeface="Libre Baskerville"/>
              </a:rPr>
              <a:t>Number of supplements are taken each month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7196" y="1028700"/>
            <a:ext cx="7892104" cy="9713359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7998" y="2343548"/>
            <a:ext cx="8889198" cy="7943452"/>
          </a:xfrm>
          <a:custGeom>
            <a:avLst/>
            <a:gdLst/>
            <a:ahLst/>
            <a:cxnLst/>
            <a:rect l="l" t="t" r="r" b="b"/>
            <a:pathLst>
              <a:path w="8889198" h="7943452">
                <a:moveTo>
                  <a:pt x="0" y="0"/>
                </a:moveTo>
                <a:lnTo>
                  <a:pt x="8889198" y="0"/>
                </a:lnTo>
                <a:lnTo>
                  <a:pt x="8889198" y="7943452"/>
                </a:lnTo>
                <a:lnTo>
                  <a:pt x="0" y="7943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52" b="-5952"/>
            </a:stretch>
          </a:blipFill>
        </p:spPr>
      </p:sp>
      <p:sp>
        <p:nvSpPr>
          <p:cNvPr id="6" name="Freeform 6"/>
          <p:cNvSpPr/>
          <p:nvPr/>
        </p:nvSpPr>
        <p:spPr>
          <a:xfrm rot="2264278">
            <a:off x="7431848" y="2371643"/>
            <a:ext cx="1626195" cy="2385087"/>
          </a:xfrm>
          <a:custGeom>
            <a:avLst/>
            <a:gdLst/>
            <a:ahLst/>
            <a:cxnLst/>
            <a:rect l="l" t="t" r="r" b="b"/>
            <a:pathLst>
              <a:path w="1626195" h="2385087">
                <a:moveTo>
                  <a:pt x="0" y="0"/>
                </a:moveTo>
                <a:lnTo>
                  <a:pt x="1626196" y="0"/>
                </a:lnTo>
                <a:lnTo>
                  <a:pt x="1626196" y="2385087"/>
                </a:lnTo>
                <a:lnTo>
                  <a:pt x="0" y="238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14400"/>
            <a:ext cx="3580656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Libre Baskerville Bold"/>
              </a:rPr>
              <a:t>Problem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4944" y="3514289"/>
            <a:ext cx="6196608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Libre Baskerville Bold"/>
              </a:rPr>
              <a:t>290grams of pastic in the jar that contains 90 scoops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BFB"/>
                </a:solidFill>
                <a:latin typeface="Libre Baskerville Bold"/>
              </a:rPr>
              <a:t>180%co2 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DFBFB"/>
              </a:solidFill>
              <a:latin typeface="Libre Baskerville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303" y="3679686"/>
            <a:ext cx="3353350" cy="1672110"/>
            <a:chOff x="0" y="0"/>
            <a:chExt cx="1046652" cy="521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6652" cy="521901"/>
            </a:xfrm>
            <a:custGeom>
              <a:avLst/>
              <a:gdLst/>
              <a:ahLst/>
              <a:cxnLst/>
              <a:rect l="l" t="t" r="r" b="b"/>
              <a:pathLst>
                <a:path w="1046652" h="521901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6652" cy="56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242369"/>
            <a:ext cx="18288000" cy="2044631"/>
            <a:chOff x="0" y="0"/>
            <a:chExt cx="4816593" cy="538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8504"/>
            </a:xfrm>
            <a:custGeom>
              <a:avLst/>
              <a:gdLst/>
              <a:ahLst/>
              <a:cxnLst/>
              <a:rect l="l" t="t" r="r" b="b"/>
              <a:pathLst>
                <a:path w="4816592" h="538504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16593" cy="595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50060" y="-296998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6" y="0"/>
                </a:lnTo>
                <a:lnTo>
                  <a:pt x="2534336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797910" y="3679686"/>
            <a:ext cx="3353350" cy="1672110"/>
            <a:chOff x="0" y="0"/>
            <a:chExt cx="1046652" cy="5219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6652" cy="521901"/>
            </a:xfrm>
            <a:custGeom>
              <a:avLst/>
              <a:gdLst/>
              <a:ahLst/>
              <a:cxnLst/>
              <a:rect l="l" t="t" r="r" b="b"/>
              <a:pathLst>
                <a:path w="1046652" h="521901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6652" cy="56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303" y="2149928"/>
            <a:ext cx="3353350" cy="1333427"/>
            <a:chOff x="0" y="0"/>
            <a:chExt cx="762624" cy="303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2624" cy="303250"/>
            </a:xfrm>
            <a:custGeom>
              <a:avLst/>
              <a:gdLst/>
              <a:ahLst/>
              <a:cxnLst/>
              <a:rect l="l" t="t" r="r" b="b"/>
              <a:pathLst>
                <a:path w="762624" h="303250">
                  <a:moveTo>
                    <a:pt x="32322" y="0"/>
                  </a:moveTo>
                  <a:lnTo>
                    <a:pt x="730302" y="0"/>
                  </a:lnTo>
                  <a:cubicBezTo>
                    <a:pt x="748153" y="0"/>
                    <a:pt x="762624" y="14471"/>
                    <a:pt x="762624" y="32322"/>
                  </a:cubicBezTo>
                  <a:lnTo>
                    <a:pt x="762624" y="270928"/>
                  </a:lnTo>
                  <a:cubicBezTo>
                    <a:pt x="762624" y="279501"/>
                    <a:pt x="759219" y="287722"/>
                    <a:pt x="753158" y="293783"/>
                  </a:cubicBezTo>
                  <a:cubicBezTo>
                    <a:pt x="747096" y="299845"/>
                    <a:pt x="738875" y="303250"/>
                    <a:pt x="730302" y="303250"/>
                  </a:cubicBezTo>
                  <a:lnTo>
                    <a:pt x="32322" y="303250"/>
                  </a:lnTo>
                  <a:cubicBezTo>
                    <a:pt x="23750" y="303250"/>
                    <a:pt x="15528" y="299845"/>
                    <a:pt x="9467" y="293783"/>
                  </a:cubicBezTo>
                  <a:cubicBezTo>
                    <a:pt x="3405" y="287722"/>
                    <a:pt x="0" y="279501"/>
                    <a:pt x="0" y="270928"/>
                  </a:cubicBezTo>
                  <a:lnTo>
                    <a:pt x="0" y="32322"/>
                  </a:lnTo>
                  <a:cubicBezTo>
                    <a:pt x="0" y="23750"/>
                    <a:pt x="3405" y="15528"/>
                    <a:pt x="9467" y="9467"/>
                  </a:cubicBezTo>
                  <a:cubicBezTo>
                    <a:pt x="15528" y="3405"/>
                    <a:pt x="23750" y="0"/>
                    <a:pt x="32322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2624" cy="3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USERS</a:t>
              </a:r>
            </a:p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(be very specific)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97910" y="2182506"/>
            <a:ext cx="3353350" cy="1333427"/>
            <a:chOff x="0" y="0"/>
            <a:chExt cx="762624" cy="303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624" cy="303250"/>
            </a:xfrm>
            <a:custGeom>
              <a:avLst/>
              <a:gdLst/>
              <a:ahLst/>
              <a:cxnLst/>
              <a:rect l="l" t="t" r="r" b="b"/>
              <a:pathLst>
                <a:path w="762624" h="303250">
                  <a:moveTo>
                    <a:pt x="32322" y="0"/>
                  </a:moveTo>
                  <a:lnTo>
                    <a:pt x="730302" y="0"/>
                  </a:lnTo>
                  <a:cubicBezTo>
                    <a:pt x="748153" y="0"/>
                    <a:pt x="762624" y="14471"/>
                    <a:pt x="762624" y="32322"/>
                  </a:cubicBezTo>
                  <a:lnTo>
                    <a:pt x="762624" y="270928"/>
                  </a:lnTo>
                  <a:cubicBezTo>
                    <a:pt x="762624" y="279501"/>
                    <a:pt x="759219" y="287722"/>
                    <a:pt x="753158" y="293783"/>
                  </a:cubicBezTo>
                  <a:cubicBezTo>
                    <a:pt x="747096" y="299845"/>
                    <a:pt x="738875" y="303250"/>
                    <a:pt x="730302" y="303250"/>
                  </a:cubicBezTo>
                  <a:lnTo>
                    <a:pt x="32322" y="303250"/>
                  </a:lnTo>
                  <a:cubicBezTo>
                    <a:pt x="23750" y="303250"/>
                    <a:pt x="15528" y="299845"/>
                    <a:pt x="9467" y="293783"/>
                  </a:cubicBezTo>
                  <a:cubicBezTo>
                    <a:pt x="3405" y="287722"/>
                    <a:pt x="0" y="279501"/>
                    <a:pt x="0" y="270928"/>
                  </a:cubicBezTo>
                  <a:lnTo>
                    <a:pt x="0" y="32322"/>
                  </a:lnTo>
                  <a:cubicBezTo>
                    <a:pt x="0" y="23750"/>
                    <a:pt x="3405" y="15528"/>
                    <a:pt x="9467" y="9467"/>
                  </a:cubicBezTo>
                  <a:cubicBezTo>
                    <a:pt x="15528" y="3405"/>
                    <a:pt x="23750" y="0"/>
                    <a:pt x="32322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62624" cy="3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NEEDS </a:t>
              </a:r>
            </a:p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(verb)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37059" y="3679686"/>
            <a:ext cx="3353350" cy="1672110"/>
            <a:chOff x="0" y="0"/>
            <a:chExt cx="1046652" cy="5219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6652" cy="521901"/>
            </a:xfrm>
            <a:custGeom>
              <a:avLst/>
              <a:gdLst/>
              <a:ahLst/>
              <a:cxnLst/>
              <a:rect l="l" t="t" r="r" b="b"/>
              <a:pathLst>
                <a:path w="1046652" h="521901">
                  <a:moveTo>
                    <a:pt x="41557" y="0"/>
                  </a:moveTo>
                  <a:lnTo>
                    <a:pt x="1005095" y="0"/>
                  </a:lnTo>
                  <a:cubicBezTo>
                    <a:pt x="1028046" y="0"/>
                    <a:pt x="1046652" y="18606"/>
                    <a:pt x="1046652" y="41557"/>
                  </a:cubicBezTo>
                  <a:lnTo>
                    <a:pt x="1046652" y="480344"/>
                  </a:lnTo>
                  <a:cubicBezTo>
                    <a:pt x="1046652" y="491366"/>
                    <a:pt x="1042274" y="501936"/>
                    <a:pt x="1034480" y="509729"/>
                  </a:cubicBezTo>
                  <a:cubicBezTo>
                    <a:pt x="1026687" y="517523"/>
                    <a:pt x="1016117" y="521901"/>
                    <a:pt x="1005095" y="521901"/>
                  </a:cubicBezTo>
                  <a:lnTo>
                    <a:pt x="41557" y="521901"/>
                  </a:lnTo>
                  <a:cubicBezTo>
                    <a:pt x="18606" y="521901"/>
                    <a:pt x="0" y="503296"/>
                    <a:pt x="0" y="480344"/>
                  </a:cubicBezTo>
                  <a:lnTo>
                    <a:pt x="0" y="41557"/>
                  </a:lnTo>
                  <a:cubicBezTo>
                    <a:pt x="0" y="18606"/>
                    <a:pt x="18606" y="0"/>
                    <a:pt x="415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A9BE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6652" cy="56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37059" y="2182506"/>
            <a:ext cx="3353350" cy="1333427"/>
            <a:chOff x="0" y="0"/>
            <a:chExt cx="762624" cy="303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2624" cy="303250"/>
            </a:xfrm>
            <a:custGeom>
              <a:avLst/>
              <a:gdLst/>
              <a:ahLst/>
              <a:cxnLst/>
              <a:rect l="l" t="t" r="r" b="b"/>
              <a:pathLst>
                <a:path w="762624" h="303250">
                  <a:moveTo>
                    <a:pt x="32322" y="0"/>
                  </a:moveTo>
                  <a:lnTo>
                    <a:pt x="730302" y="0"/>
                  </a:lnTo>
                  <a:cubicBezTo>
                    <a:pt x="748153" y="0"/>
                    <a:pt x="762624" y="14471"/>
                    <a:pt x="762624" y="32322"/>
                  </a:cubicBezTo>
                  <a:lnTo>
                    <a:pt x="762624" y="270928"/>
                  </a:lnTo>
                  <a:cubicBezTo>
                    <a:pt x="762624" y="279501"/>
                    <a:pt x="759219" y="287722"/>
                    <a:pt x="753158" y="293783"/>
                  </a:cubicBezTo>
                  <a:cubicBezTo>
                    <a:pt x="747096" y="299845"/>
                    <a:pt x="738875" y="303250"/>
                    <a:pt x="730302" y="303250"/>
                  </a:cubicBezTo>
                  <a:lnTo>
                    <a:pt x="32322" y="303250"/>
                  </a:lnTo>
                  <a:cubicBezTo>
                    <a:pt x="23750" y="303250"/>
                    <a:pt x="15528" y="299845"/>
                    <a:pt x="9467" y="293783"/>
                  </a:cubicBezTo>
                  <a:cubicBezTo>
                    <a:pt x="3405" y="287722"/>
                    <a:pt x="0" y="279501"/>
                    <a:pt x="0" y="270928"/>
                  </a:cubicBezTo>
                  <a:lnTo>
                    <a:pt x="0" y="32322"/>
                  </a:lnTo>
                  <a:cubicBezTo>
                    <a:pt x="0" y="23750"/>
                    <a:pt x="3405" y="15528"/>
                    <a:pt x="9467" y="9467"/>
                  </a:cubicBezTo>
                  <a:cubicBezTo>
                    <a:pt x="15528" y="3405"/>
                    <a:pt x="23750" y="0"/>
                    <a:pt x="32322" y="0"/>
                  </a:cubicBezTo>
                  <a:close/>
                </a:path>
              </a:pathLst>
            </a:custGeom>
            <a:solidFill>
              <a:srgbClr val="1A9BE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62624" cy="3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SURPRISING </a:t>
              </a:r>
            </a:p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FFFFFF"/>
                  </a:solidFill>
                  <a:latin typeface="Libre Baskerville Bold"/>
                </a:rPr>
                <a:t>(insights)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2343576">
            <a:off x="10040153" y="6762184"/>
            <a:ext cx="885154" cy="1407037"/>
          </a:xfrm>
          <a:custGeom>
            <a:avLst/>
            <a:gdLst/>
            <a:ahLst/>
            <a:cxnLst/>
            <a:rect l="l" t="t" r="r" b="b"/>
            <a:pathLst>
              <a:path w="885154" h="1407037">
                <a:moveTo>
                  <a:pt x="0" y="0"/>
                </a:moveTo>
                <a:lnTo>
                  <a:pt x="885154" y="0"/>
                </a:lnTo>
                <a:lnTo>
                  <a:pt x="885154" y="1407037"/>
                </a:lnTo>
                <a:lnTo>
                  <a:pt x="0" y="140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3787682">
            <a:off x="6878970" y="6750965"/>
            <a:ext cx="1138238" cy="1296130"/>
          </a:xfrm>
          <a:custGeom>
            <a:avLst/>
            <a:gdLst/>
            <a:ahLst/>
            <a:cxnLst/>
            <a:rect l="l" t="t" r="r" b="b"/>
            <a:pathLst>
              <a:path w="1138238" h="1296130">
                <a:moveTo>
                  <a:pt x="0" y="0"/>
                </a:moveTo>
                <a:lnTo>
                  <a:pt x="1138238" y="0"/>
                </a:lnTo>
                <a:lnTo>
                  <a:pt x="1138238" y="1296130"/>
                </a:lnTo>
                <a:lnTo>
                  <a:pt x="0" y="1296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-411150" y="952500"/>
            <a:ext cx="10418119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11100E"/>
                </a:solidFill>
                <a:latin typeface="Libre Baskerville Bold"/>
              </a:rPr>
              <a:t>Point of view template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8133" y="3968659"/>
            <a:ext cx="3217689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8">
                <a:solidFill>
                  <a:srgbClr val="11100E"/>
                </a:solidFill>
                <a:latin typeface="Libre Baskerville Bold"/>
              </a:rPr>
              <a:t>Cafeterias which are located in Gyms that serve fitness supplements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 spc="18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60537" y="3987709"/>
            <a:ext cx="3228096" cy="136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568" spc="15">
                <a:solidFill>
                  <a:srgbClr val="11100E"/>
                </a:solidFill>
                <a:latin typeface="Libre Baskerville Bold"/>
              </a:rPr>
              <a:t>To efficiently serve a high volume of customers in a way that minimizes service time and reduces product loss</a:t>
            </a:r>
          </a:p>
          <a:p>
            <a:pPr algn="ctr">
              <a:lnSpc>
                <a:spcPts val="2195"/>
              </a:lnSpc>
              <a:spcBef>
                <a:spcPct val="0"/>
              </a:spcBef>
            </a:pPr>
            <a:endParaRPr lang="en-US" sz="1568" spc="15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99686" y="3867376"/>
            <a:ext cx="3228096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17">
                <a:solidFill>
                  <a:srgbClr val="11100E"/>
                </a:solidFill>
                <a:latin typeface="Libre Baskerville Bold"/>
              </a:rPr>
              <a:t>These cafeterias often face challenges in quickly weighing supplement doses in grams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endParaRPr lang="en-US" sz="1700" spc="17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30" name="TextBox 30"/>
          <p:cNvSpPr txBox="1"/>
          <p:nvPr/>
        </p:nvSpPr>
        <p:spPr>
          <a:xfrm rot="-5400000">
            <a:off x="3445386" y="3583832"/>
            <a:ext cx="19731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A9BE6"/>
                </a:solidFill>
                <a:latin typeface="Libre Baskerville"/>
              </a:rPr>
              <a:t>Needs to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7479320" y="3583832"/>
            <a:ext cx="19731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A9BE6"/>
                </a:solidFill>
                <a:latin typeface="Libre Baskerville"/>
              </a:rPr>
              <a:t>because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41257" y="7267221"/>
            <a:ext cx="7795953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1100E"/>
                </a:solidFill>
                <a:latin typeface="Libre Baskerville Bold"/>
              </a:rPr>
              <a:t>Gym cafeteria managers need a more efficient method for weighing supplement doses to reduce wait times and product loss.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11100E"/>
              </a:solidFill>
              <a:latin typeface="Libre Baskerville Bold"/>
            </a:endParaRP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11100E"/>
              </a:solidFill>
              <a:latin typeface="Libre Baskervill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416652" y="6512716"/>
            <a:ext cx="7645163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1100E"/>
                </a:solidFill>
                <a:latin typeface="Libre Baskerville Bold"/>
              </a:rPr>
              <a:t>POV STATEMENT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9426" y="6469966"/>
            <a:ext cx="7192793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1100E"/>
                </a:solidFill>
                <a:latin typeface="Libre Baskerville Bold"/>
              </a:rPr>
              <a:t>HOW MIGHT WE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1757" y="6939315"/>
            <a:ext cx="6848130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1100E"/>
                </a:solidFill>
                <a:latin typeface="Libre Baskerville Bold"/>
              </a:rPr>
              <a:t>How might we achieve high accuracy in weighting supplement doses in a faster way than the traditinal way or how we can elimenate the weighting part?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11100E"/>
              </a:solidFill>
              <a:latin typeface="Libre Baskervill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477</Words>
  <Application>Microsoft Macintosh PowerPoint</Application>
  <PresentationFormat>Custom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Libre Baskerville</vt:lpstr>
      <vt:lpstr>Arial</vt:lpstr>
      <vt:lpstr>Canva Sans</vt:lpstr>
      <vt:lpstr>Calibri</vt:lpstr>
      <vt:lpstr>Libre Baskerville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creative modern marketing plan Presentation</dc:title>
  <cp:lastModifiedBy>ZAID BESANI</cp:lastModifiedBy>
  <cp:revision>5</cp:revision>
  <dcterms:created xsi:type="dcterms:W3CDTF">2006-08-16T00:00:00Z</dcterms:created>
  <dcterms:modified xsi:type="dcterms:W3CDTF">2024-04-21T20:36:55Z</dcterms:modified>
  <dc:identifier>DAGDDb2uDXY</dc:identifier>
</cp:coreProperties>
</file>